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2303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58368" y="502920"/>
            <a:ext cx="566928" cy="566928"/>
          </a:xfrm>
          <a:prstGeom prst="round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530352"/>
            <a:ext cx="393192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2400">
                <a:solidFill>
                  <a:srgbClr val="FFFFFF"/>
                </a:solidFill>
                <a:latin typeface="Georgia"/>
              </a:defRPr>
            </a:pPr>
            <a:r>
              <a:t>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1417320"/>
            <a:ext cx="10789920" cy="1554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>
                <a:solidFill>
                  <a:srgbClr val="FFFFFF"/>
                </a:solidFill>
                <a:latin typeface="Georgia"/>
              </a:defRPr>
            </a:pPr>
            <a:r>
              <a:t>GEST</a:t>
            </a:r>
          </a:p>
          <a:p>
            <a:pPr>
              <a:defRPr sz="2300">
                <a:solidFill>
                  <a:srgbClr val="F5DCD3"/>
                </a:solidFill>
                <a:latin typeface="Aptos"/>
              </a:defRPr>
            </a:pPr>
            <a:r>
              <a:t>Scholarly Metadata &amp; DOI Operations Platform</a:t>
            </a:r>
          </a:p>
          <a:p>
            <a:pPr>
              <a:defRPr sz="1700" b="1">
                <a:solidFill>
                  <a:srgbClr val="E28B70"/>
                </a:solidFill>
                <a:latin typeface="Aptos"/>
              </a:defRPr>
            </a:pPr>
            <a:r>
              <a:t>Global e-Smart Technologies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92040"/>
            <a:ext cx="594360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FFFFFF"/>
                </a:solidFill>
                <a:latin typeface="Aptos"/>
              </a:defRPr>
            </a:pPr>
            <a:r>
              <a:t>ADITYA UNDRALLA</a:t>
            </a:r>
          </a:p>
          <a:p>
            <a:pPr>
              <a:defRPr sz="1300">
                <a:solidFill>
                  <a:srgbClr val="D2D7D8"/>
                </a:solidFill>
                <a:latin typeface="Aptos"/>
              </a:defRPr>
            </a:pPr>
            <a:r>
              <a:t>Founder &amp; Director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5B6568"/>
                </a:solidFill>
                <a:latin typeface="Aptos"/>
              </a:defRPr>
            </a:pPr>
            <a:r>
              <a:t>Global e-Smart Technologies (GEST)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4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40080" y="411480"/>
            <a:ext cx="566928" cy="566928"/>
          </a:xfrm>
          <a:prstGeom prst="round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19" y="438912"/>
            <a:ext cx="393192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2400">
                <a:solidFill>
                  <a:srgbClr val="FFFFFF"/>
                </a:solidFill>
                <a:latin typeface="Georgia"/>
              </a:defRPr>
            </a:pPr>
            <a:r>
              <a:t>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0">
                <a:solidFill>
                  <a:srgbClr val="223034"/>
                </a:solidFill>
                <a:latin typeface="Georgia"/>
              </a:defRPr>
            </a:pPr>
            <a:r>
              <a:t>Publisher self-service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097280"/>
            <a:ext cx="10698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B6568"/>
                </a:solidFill>
                <a:latin typeface="Aptos"/>
              </a:defRPr>
            </a:pPr>
            <a:r>
              <a:t>Give publishers a simple working portal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600200"/>
            <a:ext cx="10241280" cy="4480560"/>
          </a:xfrm>
          <a:prstGeom prst="rect">
            <a:avLst/>
          </a:prstGeom>
          <a:noFill/>
        </p:spPr>
        <p:txBody>
          <a:bodyPr wrap="square" lIns="45720" rIns="45720" tIns="18288">
            <a:spAutoFit/>
          </a:bodyPr>
          <a:lstStyle/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Secure publisher login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Upload metadata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Download template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View upload history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Manage authors &amp; ORCID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Receive validation feedback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5B6568"/>
                </a:solidFill>
                <a:latin typeface="Aptos"/>
              </a:defRPr>
            </a:pPr>
            <a:r>
              <a:t>Global e-Smart Technologies (GEST)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4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40080" y="411480"/>
            <a:ext cx="566928" cy="566928"/>
          </a:xfrm>
          <a:prstGeom prst="round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19" y="438912"/>
            <a:ext cx="393192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2400">
                <a:solidFill>
                  <a:srgbClr val="FFFFFF"/>
                </a:solidFill>
                <a:latin typeface="Georgia"/>
              </a:defRPr>
            </a:pPr>
            <a:r>
              <a:t>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0">
                <a:solidFill>
                  <a:srgbClr val="223034"/>
                </a:solidFill>
                <a:latin typeface="Georgia"/>
              </a:defRPr>
            </a:pPr>
            <a:r>
              <a:t>Record lifecycle management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097280"/>
            <a:ext cx="10698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B6568"/>
                </a:solidFill>
                <a:latin typeface="Aptos"/>
              </a:defRPr>
            </a:pPr>
            <a:r>
              <a:t>Correct mistakes without losing control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600200"/>
            <a:ext cx="10241280" cy="4480560"/>
          </a:xfrm>
          <a:prstGeom prst="rect">
            <a:avLst/>
          </a:prstGeom>
          <a:noFill/>
        </p:spPr>
        <p:txBody>
          <a:bodyPr wrap="square" lIns="45720" rIns="45720" tIns="18288">
            <a:spAutoFit/>
          </a:bodyPr>
          <a:lstStyle/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Create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Edit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Activate / Deactivate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Approve / Reject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Retry / Cancel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Retire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5B6568"/>
                </a:solidFill>
                <a:latin typeface="Aptos"/>
              </a:defRPr>
            </a:pPr>
            <a:r>
              <a:t>Global e-Smart Technologies (GEST)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4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40080" y="411480"/>
            <a:ext cx="566928" cy="566928"/>
          </a:xfrm>
          <a:prstGeom prst="round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19" y="438912"/>
            <a:ext cx="393192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2400">
                <a:solidFill>
                  <a:srgbClr val="FFFFFF"/>
                </a:solidFill>
                <a:latin typeface="Georgia"/>
              </a:defRPr>
            </a:pPr>
            <a:r>
              <a:t>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0">
                <a:solidFill>
                  <a:srgbClr val="223034"/>
                </a:solidFill>
                <a:latin typeface="Georgia"/>
              </a:defRPr>
            </a:pPr>
            <a:r>
              <a:t>Production discipline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097280"/>
            <a:ext cx="10698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B6568"/>
                </a:solidFill>
                <a:latin typeface="Aptos"/>
              </a:defRPr>
            </a:pPr>
            <a:r>
              <a:t>Keep testing and production clearly separated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0120" y="1737360"/>
            <a:ext cx="10241280" cy="822960"/>
          </a:xfrm>
          <a:prstGeom prst="roundRect">
            <a:avLst/>
          </a:prstGeom>
          <a:solidFill>
            <a:srgbClr val="FFFFFF"/>
          </a:solidFill>
          <a:ln>
            <a:solidFill>
              <a:srgbClr val="E28B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223034"/>
                </a:solidFill>
                <a:latin typeface="Aptos"/>
              </a:defRPr>
            </a:pPr>
            <a:r>
              <a:t>Demo and production boundaries are separated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0120" y="2971800"/>
            <a:ext cx="10241280" cy="822960"/>
          </a:xfrm>
          <a:prstGeom prst="roundRect">
            <a:avLst/>
          </a:prstGeom>
          <a:solidFill>
            <a:srgbClr val="FFFFFF"/>
          </a:solidFill>
          <a:ln>
            <a:solidFill>
              <a:srgbClr val="E28B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223034"/>
                </a:solidFill>
                <a:latin typeface="Aptos"/>
              </a:defRPr>
            </a:pPr>
            <a:r>
              <a:t>Testing can be performed without contacting production services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60120" y="4206240"/>
            <a:ext cx="10241280" cy="822960"/>
          </a:xfrm>
          <a:prstGeom prst="roundRect">
            <a:avLst/>
          </a:prstGeom>
          <a:solidFill>
            <a:srgbClr val="FFFFFF"/>
          </a:solidFill>
          <a:ln>
            <a:solidFill>
              <a:srgbClr val="E28B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223034"/>
                </a:solidFill>
                <a:latin typeface="Aptos"/>
              </a:defRPr>
            </a:pPr>
            <a:r>
              <a:t>Production activation is an explicit readiness step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5B6568"/>
                </a:solidFill>
                <a:latin typeface="Aptos"/>
              </a:defRPr>
            </a:pPr>
            <a:r>
              <a:t>Global e-Smart Technologies (GEST)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4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40080" y="411480"/>
            <a:ext cx="566928" cy="566928"/>
          </a:xfrm>
          <a:prstGeom prst="round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19" y="438912"/>
            <a:ext cx="393192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2400">
                <a:solidFill>
                  <a:srgbClr val="FFFFFF"/>
                </a:solidFill>
                <a:latin typeface="Georgia"/>
              </a:defRPr>
            </a:pPr>
            <a:r>
              <a:t>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0">
                <a:solidFill>
                  <a:srgbClr val="223034"/>
                </a:solidFill>
                <a:latin typeface="Georgia"/>
              </a:defRPr>
            </a:pPr>
            <a:r>
              <a:t>What GEST provides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097280"/>
            <a:ext cx="10698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B6568"/>
                </a:solidFill>
                <a:latin typeface="Aptos"/>
              </a:defRPr>
            </a:pPr>
            <a:r>
              <a:t>A practical operating layer for scholarly metadata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600200"/>
            <a:ext cx="10241280" cy="4480560"/>
          </a:xfrm>
          <a:prstGeom prst="rect">
            <a:avLst/>
          </a:prstGeom>
          <a:noFill/>
        </p:spPr>
        <p:txBody>
          <a:bodyPr wrap="square" lIns="45720" rIns="45720" tIns="18288">
            <a:spAutoFit/>
          </a:bodyPr>
          <a:lstStyle/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Onboarding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Metadata intake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Validation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Workflow control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Maintenance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Auditability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5B6568"/>
                </a:solidFill>
                <a:latin typeface="Aptos"/>
              </a:defRPr>
            </a:pPr>
            <a:r>
              <a:t>Global e-Smart Technologies (GEST)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2303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58368" y="502920"/>
            <a:ext cx="566928" cy="566928"/>
          </a:xfrm>
          <a:prstGeom prst="round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530352"/>
            <a:ext cx="393192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2400">
                <a:solidFill>
                  <a:srgbClr val="FFFFFF"/>
                </a:solidFill>
                <a:latin typeface="Georgia"/>
              </a:defRPr>
            </a:pPr>
            <a:r>
              <a:t>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0">
                <a:solidFill>
                  <a:srgbClr val="FFFFFF"/>
                </a:solidFill>
                <a:latin typeface="Georgia"/>
              </a:defRPr>
            </a:pPr>
            <a:r>
              <a:t>A practical platform for better metadata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097280"/>
            <a:ext cx="10698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FFFFFF"/>
                </a:solidFill>
                <a:latin typeface="Aptos"/>
              </a:defRPr>
            </a:pPr>
            <a:r>
              <a:t>Simple for publishers. Controlled for operations. Ready to scale.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011680"/>
            <a:ext cx="10241280" cy="2468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Aft>
                <a:spcPts val="1600"/>
              </a:spcAft>
              <a:defRPr sz="2400">
                <a:solidFill>
                  <a:srgbClr val="FFFFFF"/>
                </a:solidFill>
                <a:latin typeface="Aptos"/>
              </a:defRPr>
            </a:pPr>
            <a:r>
              <a:t>Work with publishers.</a:t>
            </a:r>
          </a:p>
          <a:p>
            <a:pPr algn="ctr">
              <a:spcAft>
                <a:spcPts val="1600"/>
              </a:spcAft>
              <a:defRPr sz="2400">
                <a:solidFill>
                  <a:srgbClr val="FFFFFF"/>
                </a:solidFill>
                <a:latin typeface="Aptos"/>
              </a:defRPr>
            </a:pPr>
            <a:r>
              <a:t>Strengthen metadata quality.</a:t>
            </a:r>
          </a:p>
          <a:p>
            <a:pPr algn="ctr">
              <a:spcAft>
                <a:spcPts val="1600"/>
              </a:spcAft>
              <a:defRPr sz="2400">
                <a:solidFill>
                  <a:srgbClr val="FFFFFF"/>
                </a:solidFill>
                <a:latin typeface="Aptos"/>
              </a:defRPr>
            </a:pPr>
            <a:r>
              <a:t>Support reliable scholarly infrastructure.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74920"/>
            <a:ext cx="102412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E28B70"/>
                </a:solidFill>
                <a:latin typeface="Aptos"/>
              </a:defRPr>
            </a:pPr>
            <a:r>
              <a:t>ADITYA UNDRALLA  |  Founder &amp; Director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5B6568"/>
                </a:solidFill>
                <a:latin typeface="Aptos"/>
              </a:defRPr>
            </a:pPr>
            <a:r>
              <a:t>Global e-Smart Technologies (GEST)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4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40080" y="411480"/>
            <a:ext cx="566928" cy="566928"/>
          </a:xfrm>
          <a:prstGeom prst="round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19" y="438912"/>
            <a:ext cx="393192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2400">
                <a:solidFill>
                  <a:srgbClr val="FFFFFF"/>
                </a:solidFill>
                <a:latin typeface="Georgia"/>
              </a:defRPr>
            </a:pPr>
            <a:r>
              <a:t>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0">
                <a:solidFill>
                  <a:srgbClr val="223034"/>
                </a:solidFill>
                <a:latin typeface="Georgia"/>
              </a:defRPr>
            </a:pPr>
            <a:r>
              <a:t>One simple operating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097280"/>
            <a:ext cx="10698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B6568"/>
                </a:solidFill>
                <a:latin typeface="Aptos"/>
              </a:defRPr>
            </a:pPr>
            <a:r>
              <a:t>Built around control, quality and maintainability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2240280"/>
            <a:ext cx="178308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E28B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223034"/>
                </a:solidFill>
                <a:latin typeface="Aptos"/>
              </a:defRPr>
            </a:pPr>
            <a:r>
              <a:t>Receive</a:t>
            </a:r>
          </a:p>
        </p:txBody>
      </p:sp>
      <p:sp>
        <p:nvSpPr>
          <p:cNvPr id="8" name="Chevron 7"/>
          <p:cNvSpPr/>
          <p:nvPr/>
        </p:nvSpPr>
        <p:spPr>
          <a:xfrm>
            <a:off x="2542032" y="2514600"/>
            <a:ext cx="320040" cy="365760"/>
          </a:xfrm>
          <a:prstGeom prst="chevron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2953512" y="2240280"/>
            <a:ext cx="178308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E28B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223034"/>
                </a:solidFill>
                <a:latin typeface="Aptos"/>
              </a:defRPr>
            </a:pPr>
            <a:r>
              <a:t>Validate</a:t>
            </a:r>
          </a:p>
        </p:txBody>
      </p:sp>
      <p:sp>
        <p:nvSpPr>
          <p:cNvPr id="10" name="Chevron 9"/>
          <p:cNvSpPr/>
          <p:nvPr/>
        </p:nvSpPr>
        <p:spPr>
          <a:xfrm>
            <a:off x="4809744" y="2514600"/>
            <a:ext cx="320040" cy="365760"/>
          </a:xfrm>
          <a:prstGeom prst="chevron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221224" y="2240280"/>
            <a:ext cx="178308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E28B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223034"/>
                </a:solidFill>
                <a:latin typeface="Aptos"/>
              </a:defRPr>
            </a:pPr>
            <a:r>
              <a:t>Control</a:t>
            </a:r>
          </a:p>
        </p:txBody>
      </p:sp>
      <p:sp>
        <p:nvSpPr>
          <p:cNvPr id="12" name="Chevron 11"/>
          <p:cNvSpPr/>
          <p:nvPr/>
        </p:nvSpPr>
        <p:spPr>
          <a:xfrm>
            <a:off x="7077456" y="2514600"/>
            <a:ext cx="320040" cy="365760"/>
          </a:xfrm>
          <a:prstGeom prst="chevron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7488936" y="2240280"/>
            <a:ext cx="178308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E28B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223034"/>
                </a:solidFill>
                <a:latin typeface="Aptos"/>
              </a:defRPr>
            </a:pPr>
            <a:r>
              <a:t>Process</a:t>
            </a:r>
          </a:p>
        </p:txBody>
      </p:sp>
      <p:sp>
        <p:nvSpPr>
          <p:cNvPr id="14" name="Chevron 13"/>
          <p:cNvSpPr/>
          <p:nvPr/>
        </p:nvSpPr>
        <p:spPr>
          <a:xfrm>
            <a:off x="9345167" y="2514600"/>
            <a:ext cx="320040" cy="365760"/>
          </a:xfrm>
          <a:prstGeom prst="chevron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9756648" y="2240280"/>
            <a:ext cx="178308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E28B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223034"/>
                </a:solidFill>
                <a:latin typeface="Aptos"/>
              </a:defRPr>
            </a:pPr>
            <a:r>
              <a:t>Maintain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3977639"/>
            <a:ext cx="103327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>
                <a:solidFill>
                  <a:srgbClr val="223034"/>
                </a:solidFill>
                <a:latin typeface="Aptos"/>
              </a:defRPr>
            </a:pPr>
            <a:r>
              <a:t>A controlled workflow for publisher metadata and DOI-related operations.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5B6568"/>
                </a:solidFill>
                <a:latin typeface="Aptos"/>
              </a:defRPr>
            </a:pPr>
            <a:r>
              <a:t>Global e-Smart Technologies (GEST)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4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40080" y="411480"/>
            <a:ext cx="566928" cy="566928"/>
          </a:xfrm>
          <a:prstGeom prst="round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19" y="438912"/>
            <a:ext cx="393192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2400">
                <a:solidFill>
                  <a:srgbClr val="FFFFFF"/>
                </a:solidFill>
                <a:latin typeface="Georgia"/>
              </a:defRPr>
            </a:pPr>
            <a:r>
              <a:t>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0">
                <a:solidFill>
                  <a:srgbClr val="223034"/>
                </a:solidFill>
                <a:latin typeface="Georgia"/>
              </a:defRPr>
            </a:pPr>
            <a:r>
              <a:t>Publisher onboarding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097280"/>
            <a:ext cx="10698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B6568"/>
                </a:solidFill>
                <a:latin typeface="Aptos"/>
              </a:defRPr>
            </a:pPr>
            <a:r>
              <a:t>Start with a clear publisher and journal structure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600200"/>
            <a:ext cx="10241280" cy="4480560"/>
          </a:xfrm>
          <a:prstGeom prst="rect">
            <a:avLst/>
          </a:prstGeom>
          <a:noFill/>
        </p:spPr>
        <p:txBody>
          <a:bodyPr wrap="square" lIns="45720" rIns="45720" tIns="18288">
            <a:spAutoFit/>
          </a:bodyPr>
          <a:lstStyle/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Publisher profile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Journal portfolio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ISSN information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Prefix ownership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Article metadata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User access &amp; readiness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5B6568"/>
                </a:solidFill>
                <a:latin typeface="Aptos"/>
              </a:defRPr>
            </a:pPr>
            <a:r>
              <a:t>Global e-Smart Technologies (GEST)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4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40080" y="411480"/>
            <a:ext cx="566928" cy="566928"/>
          </a:xfrm>
          <a:prstGeom prst="round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19" y="438912"/>
            <a:ext cx="393192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2400">
                <a:solidFill>
                  <a:srgbClr val="FFFFFF"/>
                </a:solidFill>
                <a:latin typeface="Georgia"/>
              </a:defRPr>
            </a:pPr>
            <a:r>
              <a:t>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0">
                <a:solidFill>
                  <a:srgbClr val="223034"/>
                </a:solidFill>
                <a:latin typeface="Georgia"/>
              </a:defRPr>
            </a:pPr>
            <a:r>
              <a:t>Metadata intake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097280"/>
            <a:ext cx="10698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B6568"/>
                </a:solidFill>
                <a:latin typeface="Aptos"/>
              </a:defRPr>
            </a:pPr>
            <a:r>
              <a:t>Bring structured information into one workflow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600200"/>
            <a:ext cx="10241280" cy="4480560"/>
          </a:xfrm>
          <a:prstGeom prst="rect">
            <a:avLst/>
          </a:prstGeom>
          <a:noFill/>
        </p:spPr>
        <p:txBody>
          <a:bodyPr wrap="square" lIns="45720" rIns="45720" tIns="18288">
            <a:spAutoFit/>
          </a:bodyPr>
          <a:lstStyle/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CSV / XLSX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XML / structured metadata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Bulk upload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Author &amp; ORCID data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Landing-page information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5B6568"/>
                </a:solidFill>
                <a:latin typeface="Aptos"/>
              </a:defRPr>
            </a:pPr>
            <a:r>
              <a:t>Global e-Smart Technologies (GEST)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4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40080" y="411480"/>
            <a:ext cx="566928" cy="566928"/>
          </a:xfrm>
          <a:prstGeom prst="round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19" y="438912"/>
            <a:ext cx="393192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2400">
                <a:solidFill>
                  <a:srgbClr val="FFFFFF"/>
                </a:solidFill>
                <a:latin typeface="Georgia"/>
              </a:defRPr>
            </a:pPr>
            <a:r>
              <a:t>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0">
                <a:solidFill>
                  <a:srgbClr val="223034"/>
                </a:solidFill>
                <a:latin typeface="Georgia"/>
              </a:defRPr>
            </a:pPr>
            <a:r>
              <a:t>Validation before processing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097280"/>
            <a:ext cx="10698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B6568"/>
                </a:solidFill>
                <a:latin typeface="Aptos"/>
              </a:defRPr>
            </a:pPr>
            <a:r>
              <a:t>Check the record before it moves forward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600200"/>
            <a:ext cx="10241280" cy="4480560"/>
          </a:xfrm>
          <a:prstGeom prst="rect">
            <a:avLst/>
          </a:prstGeom>
          <a:noFill/>
        </p:spPr>
        <p:txBody>
          <a:bodyPr wrap="square" lIns="45720" rIns="45720" tIns="18288">
            <a:spAutoFit/>
          </a:bodyPr>
          <a:lstStyle/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Required-field checks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URL and DOI format checks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ISSN and date checks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Prefix ownership checks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Warnings and failures are recorded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5B6568"/>
                </a:solidFill>
                <a:latin typeface="Aptos"/>
              </a:defRPr>
            </a:pPr>
            <a:r>
              <a:t>Global e-Smart Technologies (GEST)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4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40080" y="411480"/>
            <a:ext cx="566928" cy="566928"/>
          </a:xfrm>
          <a:prstGeom prst="round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19" y="438912"/>
            <a:ext cx="393192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2400">
                <a:solidFill>
                  <a:srgbClr val="FFFFFF"/>
                </a:solidFill>
                <a:latin typeface="Georgia"/>
              </a:defRPr>
            </a:pPr>
            <a:r>
              <a:t>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0">
                <a:solidFill>
                  <a:srgbClr val="223034"/>
                </a:solidFill>
                <a:latin typeface="Georgia"/>
              </a:defRPr>
            </a:pPr>
            <a:r>
              <a:t>Controlled workflow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097280"/>
            <a:ext cx="10698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B6568"/>
                </a:solidFill>
                <a:latin typeface="Aptos"/>
              </a:defRPr>
            </a:pPr>
            <a:r>
              <a:t>A clear path from publisher data to operational review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251960" y="1600200"/>
            <a:ext cx="36576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E28B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223034"/>
                </a:solidFill>
                <a:latin typeface="Aptos"/>
              </a:defRPr>
            </a:pPr>
            <a:r>
              <a:t>Publisher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51960" y="2194560"/>
            <a:ext cx="36576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E28B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223034"/>
                </a:solidFill>
                <a:latin typeface="Aptos"/>
              </a:defRPr>
            </a:pPr>
            <a:r>
              <a:t>Journal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51960" y="2788920"/>
            <a:ext cx="36576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E28B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223034"/>
                </a:solidFill>
                <a:latin typeface="Aptos"/>
              </a:defRPr>
            </a:pPr>
            <a:r>
              <a:t>Prefix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51960" y="3383279"/>
            <a:ext cx="36576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E28B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223034"/>
                </a:solidFill>
                <a:latin typeface="Aptos"/>
              </a:defRPr>
            </a:pPr>
            <a:r>
              <a:t>Article metadata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1960" y="3977639"/>
            <a:ext cx="36576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E28B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223034"/>
                </a:solidFill>
                <a:latin typeface="Aptos"/>
              </a:defRPr>
            </a:pPr>
            <a:r>
              <a:t>Validation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51960" y="4572000"/>
            <a:ext cx="3657600" cy="502920"/>
          </a:xfrm>
          <a:prstGeom prst="roundRect">
            <a:avLst/>
          </a:prstGeom>
          <a:solidFill>
            <a:srgbClr val="FAF4F0"/>
          </a:solidFill>
          <a:ln>
            <a:solidFill>
              <a:srgbClr val="E28B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223034"/>
                </a:solidFill>
                <a:latin typeface="Aptos"/>
              </a:defRPr>
            </a:pPr>
            <a:r>
              <a:t>XML / Queue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51960" y="5166360"/>
            <a:ext cx="3657600" cy="502920"/>
          </a:xfrm>
          <a:prstGeom prst="roundRect">
            <a:avLst/>
          </a:prstGeom>
          <a:solidFill>
            <a:srgbClr val="FAF4F0"/>
          </a:solidFill>
          <a:ln>
            <a:solidFill>
              <a:srgbClr val="E28B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223034"/>
                </a:solidFill>
                <a:latin typeface="Aptos"/>
              </a:defRPr>
            </a:pPr>
            <a:r>
              <a:t>Review &amp; Audit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5B6568"/>
                </a:solidFill>
                <a:latin typeface="Aptos"/>
              </a:defRPr>
            </a:pPr>
            <a:r>
              <a:t>Global e-Smart Technologies (GEST)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4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40080" y="411480"/>
            <a:ext cx="566928" cy="566928"/>
          </a:xfrm>
          <a:prstGeom prst="round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19" y="438912"/>
            <a:ext cx="393192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2400">
                <a:solidFill>
                  <a:srgbClr val="FFFFFF"/>
                </a:solidFill>
                <a:latin typeface="Georgia"/>
              </a:defRPr>
            </a:pPr>
            <a:r>
              <a:t>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0">
                <a:solidFill>
                  <a:srgbClr val="223034"/>
                </a:solidFill>
                <a:latin typeface="Georgia"/>
              </a:defRPr>
            </a:pPr>
            <a:r>
              <a:t>DOI &amp; metadata operations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097280"/>
            <a:ext cx="10698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B6568"/>
                </a:solidFill>
                <a:latin typeface="Aptos"/>
              </a:defRPr>
            </a:pPr>
            <a:r>
              <a:t>Manage the record throughout its lifecycle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600200"/>
            <a:ext cx="10241280" cy="4480560"/>
          </a:xfrm>
          <a:prstGeom prst="rect">
            <a:avLst/>
          </a:prstGeom>
          <a:noFill/>
        </p:spPr>
        <p:txBody>
          <a:bodyPr wrap="square" lIns="45720" rIns="45720" tIns="18288">
            <a:spAutoFit/>
          </a:bodyPr>
          <a:lstStyle/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Prefix ownership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Article DOI records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Metadata updates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Resolution checks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Migration support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Deposit history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5B6568"/>
                </a:solidFill>
                <a:latin typeface="Aptos"/>
              </a:defRPr>
            </a:pPr>
            <a:r>
              <a:t>Global e-Smart Technologies (GEST)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4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40080" y="411480"/>
            <a:ext cx="566928" cy="566928"/>
          </a:xfrm>
          <a:prstGeom prst="round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19" y="438912"/>
            <a:ext cx="393192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2400">
                <a:solidFill>
                  <a:srgbClr val="FFFFFF"/>
                </a:solidFill>
                <a:latin typeface="Georgia"/>
              </a:defRPr>
            </a:pPr>
            <a:r>
              <a:t>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0">
                <a:solidFill>
                  <a:srgbClr val="223034"/>
                </a:solidFill>
                <a:latin typeface="Georgia"/>
              </a:defRPr>
            </a:pPr>
            <a:r>
              <a:t>Bulk import &amp;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097280"/>
            <a:ext cx="10698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B6568"/>
                </a:solidFill>
                <a:latin typeface="Aptos"/>
              </a:defRPr>
            </a:pPr>
            <a:r>
              <a:t>One upload, row-level validation, controlled review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600200"/>
            <a:ext cx="10241280" cy="4480560"/>
          </a:xfrm>
          <a:prstGeom prst="rect">
            <a:avLst/>
          </a:prstGeom>
          <a:noFill/>
        </p:spPr>
        <p:txBody>
          <a:bodyPr wrap="square" lIns="45720" rIns="45720" tIns="18288">
            <a:spAutoFit/>
          </a:bodyPr>
          <a:lstStyle/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Upload once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Validate every row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PASS / WARNING / FAIL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Review before operational processing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Full batch history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5B6568"/>
                </a:solidFill>
                <a:latin typeface="Aptos"/>
              </a:defRPr>
            </a:pPr>
            <a:r>
              <a:t>Global e-Smart Technologies (GEST)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4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40080" y="411480"/>
            <a:ext cx="566928" cy="566928"/>
          </a:xfrm>
          <a:prstGeom prst="roundRect">
            <a:avLst/>
          </a:prstGeom>
          <a:solidFill>
            <a:srgbClr val="E28B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19" y="438912"/>
            <a:ext cx="393192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2400">
                <a:solidFill>
                  <a:srgbClr val="FFFFFF"/>
                </a:solidFill>
                <a:latin typeface="Georgia"/>
              </a:defRPr>
            </a:pPr>
            <a:r>
              <a:t>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0">
                <a:solidFill>
                  <a:srgbClr val="223034"/>
                </a:solidFill>
                <a:latin typeface="Georgia"/>
              </a:defRPr>
            </a:pPr>
            <a:r>
              <a:t>Operational controls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097280"/>
            <a:ext cx="10698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B6568"/>
                </a:solidFill>
                <a:latin typeface="Aptos"/>
              </a:defRPr>
            </a:pPr>
            <a:r>
              <a:t>Actions are controlled, authenticated and auditable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600200"/>
            <a:ext cx="10241280" cy="4480560"/>
          </a:xfrm>
          <a:prstGeom prst="rect">
            <a:avLst/>
          </a:prstGeom>
          <a:noFill/>
        </p:spPr>
        <p:txBody>
          <a:bodyPr wrap="square" lIns="45720" rIns="45720" tIns="18288">
            <a:spAutoFit/>
          </a:bodyPr>
          <a:lstStyle/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Role-based access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CSRF protection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Audit logging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Controlled status changes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Record management</a:t>
            </a:r>
          </a:p>
          <a:p>
            <a:pPr>
              <a:spcAft>
                <a:spcPts val="1200"/>
              </a:spcAft>
              <a:defRPr sz="2100">
                <a:solidFill>
                  <a:srgbClr val="223034"/>
                </a:solidFill>
                <a:latin typeface="Aptos"/>
              </a:defRPr>
            </a:pPr>
            <a:r>
              <a:t>• No uncontrolled deletion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5B6568"/>
                </a:solidFill>
                <a:latin typeface="Aptos"/>
              </a:defRPr>
            </a:pPr>
            <a:r>
              <a:t>Global e-Smart Technologies (GEST)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